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7" r:id="rId2"/>
    <p:sldMasterId id="2147483776" r:id="rId3"/>
    <p:sldMasterId id="2147483789" r:id="rId4"/>
  </p:sldMasterIdLst>
  <p:notesMasterIdLst>
    <p:notesMasterId r:id="rId19"/>
  </p:notesMasterIdLst>
  <p:handoutMasterIdLst>
    <p:handoutMasterId r:id="rId20"/>
  </p:handoutMasterIdLst>
  <p:sldIdLst>
    <p:sldId id="279" r:id="rId5"/>
    <p:sldId id="462" r:id="rId6"/>
    <p:sldId id="487" r:id="rId7"/>
    <p:sldId id="484" r:id="rId8"/>
    <p:sldId id="485" r:id="rId9"/>
    <p:sldId id="494" r:id="rId10"/>
    <p:sldId id="463" r:id="rId11"/>
    <p:sldId id="446" r:id="rId12"/>
    <p:sldId id="495" r:id="rId13"/>
    <p:sldId id="466" r:id="rId14"/>
    <p:sldId id="468" r:id="rId15"/>
    <p:sldId id="488" r:id="rId16"/>
    <p:sldId id="492" r:id="rId17"/>
    <p:sldId id="300" r:id="rId1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CC"/>
    <a:srgbClr val="F8CB90"/>
    <a:srgbClr val="CCFFCC"/>
    <a:srgbClr val="FFCCFF"/>
    <a:srgbClr val="247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9886" autoAdjust="0"/>
  </p:normalViewPr>
  <p:slideViewPr>
    <p:cSldViewPr>
      <p:cViewPr varScale="1">
        <p:scale>
          <a:sx n="163" d="100"/>
          <a:sy n="163" d="100"/>
        </p:scale>
        <p:origin x="163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50112156269523"/>
          <c:y val="9.0590662084217163E-2"/>
          <c:w val="0.49780665659919832"/>
          <c:h val="0.6072514692777121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FFF1-42B7-84ED-39D8510A352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FFF1-42B7-84ED-39D8510A352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FFF1-42B7-84ED-39D8510A3522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FFF1-42B7-84ED-39D8510A3522}"/>
              </c:ext>
            </c:extLst>
          </c:dPt>
          <c:dLbls>
            <c:dLbl>
              <c:idx val="0"/>
              <c:layout>
                <c:manualLayout>
                  <c:x val="-0.14777177941747141"/>
                  <c:y val="-0.2241025729287749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1-42B7-84ED-39D8510A3522}"/>
                </c:ext>
              </c:extLst>
            </c:dLbl>
            <c:dLbl>
              <c:idx val="1"/>
              <c:layout>
                <c:manualLayout>
                  <c:x val="-0.12350508497758442"/>
                  <c:y val="5.228503983710346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F1-42B7-84ED-39D8510A3522}"/>
                </c:ext>
              </c:extLst>
            </c:dLbl>
            <c:dLbl>
              <c:idx val="2"/>
              <c:layout>
                <c:manualLayout>
                  <c:x val="-4.1707868519358787E-2"/>
                  <c:y val="-3.876938751959356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F1-42B7-84ED-39D8510A3522}"/>
                </c:ext>
              </c:extLst>
            </c:dLbl>
            <c:dLbl>
              <c:idx val="3"/>
              <c:layout>
                <c:manualLayout>
                  <c:x val="5.6111572476734303E-2"/>
                  <c:y val="-3.72066357410926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F1-42B7-84ED-39D8510A352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Лист1!$A$41:$A$44</c:f>
              <c:strCache>
                <c:ptCount val="4"/>
                <c:pt idx="0">
                  <c:v>Регулирующие экосистемные услуги</c:v>
                </c:pt>
                <c:pt idx="1">
                  <c:v>Культурные экосистемные услуги</c:v>
                </c:pt>
                <c:pt idx="2">
                  <c:v>Обеспечивающие экосистемные услуги</c:v>
                </c:pt>
                <c:pt idx="3">
                  <c:v>Абиотические услуги (добыча угля)</c:v>
                </c:pt>
              </c:strCache>
            </c:strRef>
          </c:cat>
          <c:val>
            <c:numRef>
              <c:f>Лист1!$B$41:$B$44</c:f>
              <c:numCache>
                <c:formatCode>General</c:formatCode>
                <c:ptCount val="4"/>
                <c:pt idx="0">
                  <c:v>195314.8</c:v>
                </c:pt>
                <c:pt idx="1">
                  <c:v>16128.7</c:v>
                </c:pt>
                <c:pt idx="2">
                  <c:v>1052.0999999999999</c:v>
                </c:pt>
                <c:pt idx="3">
                  <c:v>14225.3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F1-42B7-84ED-39D8510A3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22765971819317737"/>
          <c:y val="0.71587376247822065"/>
          <c:w val="0.5483567669435907"/>
          <c:h val="0.28412623752177957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200" b="1" i="0" baseline="0">
          <a:latin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065" cy="497413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5" y="2"/>
            <a:ext cx="2946065" cy="497413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460CF3-0128-4509-B004-DABE512348BF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273"/>
            <a:ext cx="2946065" cy="49741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5" y="9429273"/>
            <a:ext cx="2946065" cy="49741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F2C966-9DFB-4235-84DD-AA939DD48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0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5" y="1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843032-76E6-4E5F-91AD-EF34DC065E89}" type="datetimeFigureOut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9" tIns="45569" rIns="91139" bIns="4556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5407"/>
            <a:ext cx="5439355" cy="4467470"/>
          </a:xfrm>
          <a:prstGeom prst="rect">
            <a:avLst/>
          </a:prstGeom>
        </p:spPr>
        <p:txBody>
          <a:bodyPr vert="horz" lIns="91139" tIns="45569" rIns="91139" bIns="45569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813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5" y="9430813"/>
            <a:ext cx="2946065" cy="495872"/>
          </a:xfrm>
          <a:prstGeom prst="rect">
            <a:avLst/>
          </a:prstGeom>
        </p:spPr>
        <p:txBody>
          <a:bodyPr vert="horz" lIns="91139" tIns="45569" rIns="91139" bIns="455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79F655-F61C-4C35-95C9-48C6B17CA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5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E330-D217-4BFA-910B-E80F507B23C0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4A4D-DA6B-425B-BF9D-970F70E83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B266F-5C75-4D2D-8746-AF5D7B7064B0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043C-24C6-4EC3-867A-417267024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D62F-1E57-4A96-B9D9-2F7C07129E5A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3A4D-F8AC-4465-B598-EBA33BA28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77C3-091D-4EA7-8B26-0F8E54E0AA70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17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3EDF-43AD-4CE5-9ADA-7B60F2251C5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64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9BCE-567A-43E3-9E6D-9304484C4A08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1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101F-44E5-412E-BE57-F80D6DEF1CF9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3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6A0-71B6-4A7D-A96F-EC4F483B5FD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42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D4A-2472-4C4E-B6C1-A9450C60C4B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92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CC4F-1E48-46E5-9B99-2F967FC4997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01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774B-78B4-4A98-8EA4-BE210E58FCDB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1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CE8F-62B4-4C46-B9B0-F933DB57E714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BCC6-FDE2-4C92-9BEF-1AEA66466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17F-682F-4C9A-B08A-50D3A49F3DD5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22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D846-10E1-4610-9E31-3122A3A4F8D3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70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26-B8B2-43FD-8638-8C519D2D9B6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40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DC37-80E5-44DE-9755-10A712C410D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C72C-7636-4E92-B2E1-70BC41897B4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98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77C3-091D-4EA7-8B26-0F8E54E0AA70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89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3EDF-43AD-4CE5-9ADA-7B60F2251C5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13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9BCE-567A-43E3-9E6D-9304484C4A08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72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101F-44E5-412E-BE57-F80D6DEF1CF9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3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6A0-71B6-4A7D-A96F-EC4F483B5FD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44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D4A-2472-4C4E-B6C1-A9450C60C4B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EEF7-E980-4B4E-8DD7-E5B22F4B2C69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23EB-A692-45B3-9F49-9833FC227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CC4F-1E48-46E5-9B99-2F967FC4997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6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774B-78B4-4A98-8EA4-BE210E58FCDB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89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17F-682F-4C9A-B08A-50D3A49F3DD5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811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D846-10E1-4610-9E31-3122A3A4F8D3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86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26-B8B2-43FD-8638-8C519D2D9B6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677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DC37-80E5-44DE-9755-10A712C410D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C72C-7636-4E92-B2E1-70BC41897B4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77C3-091D-4EA7-8B26-0F8E54E0AA70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21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3EDF-43AD-4CE5-9ADA-7B60F2251C5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7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9BCE-567A-43E3-9E6D-9304484C4A08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74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101F-44E5-412E-BE57-F80D6DEF1CF9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7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85D4-8C87-469F-8ACF-710C806D8ED5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CFC0-0A33-472C-81F2-7B72CB023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A6A0-71B6-4A7D-A96F-EC4F483B5FD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2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D4A-2472-4C4E-B6C1-A9450C60C4B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09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CC4F-1E48-46E5-9B99-2F967FC4997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14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0774B-78B4-4A98-8EA4-BE210E58FCDB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38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17F-682F-4C9A-B08A-50D3A49F3DD5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07526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D846-10E1-4610-9E31-3122A3A4F8D3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881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26-B8B2-43FD-8638-8C519D2D9B6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46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DC37-80E5-44DE-9755-10A712C410D0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C72C-7636-4E92-B2E1-70BC41897B4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C532B-7BCB-4852-9D93-8A6243FAAD7F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F1EE-194B-4F35-8F36-EC2DCB0BD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F782-D119-4248-A0AB-E3E5E9909B56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A3C64-A8A0-496A-B793-CE1A7445A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5F94-15CD-47F8-BC57-962C5489BD7E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1D47-C7DA-4738-A876-D54308086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70CE-10D9-4004-95AD-3625A412300C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E33B-7725-4025-A6ED-7BB147CC2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7405-8728-4909-8360-3AF588A047EF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5419-0898-4211-8DEA-141EBDF26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C937B0-27AA-4AD2-BD20-83E993C01BD7}" type="datetime1">
              <a:rPr lang="ru-RU"/>
              <a:pPr>
                <a:defRPr/>
              </a:pPr>
              <a:t>23.08.2020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293FA8-4A8F-4DB0-A4A9-EDA8204B3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4DB6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9B6A5D-88B9-4E97-8F9B-7F518C38DA69}" type="datetime1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65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9B6A5D-88B9-4E97-8F9B-7F518C38DA69}" type="datetime1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7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9B6A5D-88B9-4E97-8F9B-7F518C38DA69}" type="datetime1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23.08.2020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18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4465501" y="5013176"/>
            <a:ext cx="4475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Лошадкин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Константин Александрович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канд.геогр.наук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доц.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30230" y="3933056"/>
            <a:ext cx="6470162" cy="65499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«Оценка культурных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экосистемных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услуг в контексте учета природного капитала Новокузнецкого района Кемеровской области Российской Федерации»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Building Bridges between Policy, Welfare Economics and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24-26.04.2018, Bonn</a:t>
            </a:r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5" descr="http://www.mnr.gov.ru/assets/images/logo-yea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http://www.mnr.gov.ru/assets/images/logo-year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comvu.ru/wp-content/uploads/2016/04/new-time-coal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575" y="4260551"/>
            <a:ext cx="3710057" cy="237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730852" cy="73125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dirty="0">
                <a:cs typeface="Arial" panose="020B0604020202020204" pitchFamily="34" charset="0"/>
              </a:rPr>
              <a:t>Результаты оценки культурных </a:t>
            </a:r>
            <a:r>
              <a:rPr lang="ru-RU" sz="2400" b="1" dirty="0" err="1">
                <a:cs typeface="Arial" panose="020B0604020202020204" pitchFamily="34" charset="0"/>
              </a:rPr>
              <a:t>экосистемных</a:t>
            </a:r>
            <a:r>
              <a:rPr lang="ru-RU" sz="2400" b="1" dirty="0">
                <a:cs typeface="Arial" panose="020B0604020202020204" pitchFamily="34" charset="0"/>
              </a:rPr>
              <a:t> услуг Новокузнецкого муниципального района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20434"/>
              </p:ext>
            </p:extLst>
          </p:nvPr>
        </p:nvGraphicFramePr>
        <p:xfrm>
          <a:off x="467544" y="1556792"/>
          <a:ext cx="8424937" cy="2724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7">
                  <a:extLst>
                    <a:ext uri="{9D8B030D-6E8A-4147-A177-3AD203B41FA5}">
                      <a16:colId xmlns:a16="http://schemas.microsoft.com/office/drawing/2014/main" val="328708035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53039581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49404140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86329908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813843240"/>
                    </a:ext>
                  </a:extLst>
                </a:gridCol>
              </a:tblGrid>
              <a:tr h="26079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Экосистема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Площадь, га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Культурные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экосистемные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услуги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Удельный средний показатель ценности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/>
                </a:tc>
                <a:extLst>
                  <a:ext uri="{0D108BD9-81ED-4DB2-BD59-A6C34878D82A}">
                    <a16:rowId xmlns:a16="http://schemas.microsoft.com/office/drawing/2014/main" val="266978861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Отдых на природе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Гедонистические ценности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29319"/>
                  </a:ext>
                </a:extLst>
              </a:tr>
              <a:tr h="231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руб. на 1 га в год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84820"/>
                  </a:ext>
                </a:extLst>
              </a:tr>
              <a:tr h="23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Лесные земли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760145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0,006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17,806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extLst>
                  <a:ext uri="{0D108BD9-81ED-4DB2-BD59-A6C34878D82A}">
                    <a16:rowId xmlns:a16="http://schemas.microsoft.com/office/drawing/2014/main" val="2601267100"/>
                  </a:ext>
                </a:extLst>
              </a:tr>
              <a:tr h="23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Сельскохозяйственные угодья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16643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extLst>
                  <a:ext uri="{0D108BD9-81ED-4DB2-BD59-A6C34878D82A}">
                    <a16:rowId xmlns:a16="http://schemas.microsoft.com/office/drawing/2014/main" val="3851212473"/>
                  </a:ext>
                </a:extLst>
              </a:tr>
              <a:tr h="23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Луга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122718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extLst>
                  <a:ext uri="{0D108BD9-81ED-4DB2-BD59-A6C34878D82A}">
                    <a16:rowId xmlns:a16="http://schemas.microsoft.com/office/drawing/2014/main" val="209296224"/>
                  </a:ext>
                </a:extLst>
              </a:tr>
              <a:tr h="16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Пойменные территории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51839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36,32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36,32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extLst>
                  <a:ext uri="{0D108BD9-81ED-4DB2-BD59-A6C34878D82A}">
                    <a16:rowId xmlns:a16="http://schemas.microsoft.com/office/drawing/2014/main" val="281122272"/>
                  </a:ext>
                </a:extLst>
              </a:tr>
              <a:tr h="23154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Водные объекты</a:t>
                      </a:r>
                    </a:p>
                  </a:txBody>
                  <a:tcPr marL="57535" marR="57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7994</a:t>
                      </a: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0,006</a:t>
                      </a: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51,8</a:t>
                      </a: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51,806</a:t>
                      </a:r>
                    </a:p>
                  </a:txBody>
                  <a:tcPr marL="57535" marR="575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Участки угледобычи  и  нарушенные земли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50498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extLst>
                  <a:ext uri="{0D108BD9-81ED-4DB2-BD59-A6C34878D82A}">
                    <a16:rowId xmlns:a16="http://schemas.microsoft.com/office/drawing/2014/main" val="3731715056"/>
                  </a:ext>
                </a:extLst>
              </a:tr>
              <a:tr h="23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1009837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110,22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35" marR="57535" marT="0" marB="0" anchor="ctr"/>
                </a:tc>
                <a:extLst>
                  <a:ext uri="{0D108BD9-81ED-4DB2-BD59-A6C34878D82A}">
                    <a16:rowId xmlns:a16="http://schemas.microsoft.com/office/drawing/2014/main" val="3489799763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76422"/>
              </p:ext>
            </p:extLst>
          </p:nvPr>
        </p:nvGraphicFramePr>
        <p:xfrm>
          <a:off x="467544" y="4581128"/>
          <a:ext cx="8440361" cy="1372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1719">
                  <a:extLst>
                    <a:ext uri="{9D8B030D-6E8A-4147-A177-3AD203B41FA5}">
                      <a16:colId xmlns:a16="http://schemas.microsoft.com/office/drawing/2014/main" val="3619014676"/>
                    </a:ext>
                  </a:extLst>
                </a:gridCol>
                <a:gridCol w="960049">
                  <a:extLst>
                    <a:ext uri="{9D8B030D-6E8A-4147-A177-3AD203B41FA5}">
                      <a16:colId xmlns:a16="http://schemas.microsoft.com/office/drawing/2014/main" val="310403629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1887758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565500829"/>
                    </a:ext>
                  </a:extLst>
                </a:gridCol>
                <a:gridCol w="1088222">
                  <a:extLst>
                    <a:ext uri="{9D8B030D-6E8A-4147-A177-3AD203B41FA5}">
                      <a16:colId xmlns:a16="http://schemas.microsoft.com/office/drawing/2014/main" val="4021900365"/>
                    </a:ext>
                  </a:extLst>
                </a:gridCol>
                <a:gridCol w="9442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3917">
                  <a:extLst>
                    <a:ext uri="{9D8B030D-6E8A-4147-A177-3AD203B41FA5}">
                      <a16:colId xmlns:a16="http://schemas.microsoft.com/office/drawing/2014/main" val="173260752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Культурные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экосистемные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услуги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Экосистемы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Итоговые показатели ценности,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млн.руб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./г.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0593987"/>
                  </a:ext>
                </a:extLst>
              </a:tr>
              <a:tr h="453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Лесные земли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Сельско-хозяйственные угодья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Луга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Пойменные территории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Водные объекты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838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Отдых на природе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302364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Гедонистические ценности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13532,1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257,7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1882,8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414,1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16123,3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647509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13536,7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257,7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1882,8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414,2</a:t>
                      </a: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16128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3194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136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server_doc\__Материалы по проектам (рабочие)\2018\Бонн (экосистемный учет)\Карты\удельная Ценность соц_культ_экосистемных услуг_Э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287924"/>
            <a:ext cx="3393186" cy="480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:\server_doc\__Материалы по проектам (рабочие)\2018\Бонн (экосистемный учет)\Карты\Удельная ценность обеспечивающих экосистемных услуг и абиотических услуг Э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1787" y="2421861"/>
            <a:ext cx="2646731" cy="374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11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744411"/>
            <a:ext cx="2791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Ценность регулирующих </a:t>
            </a:r>
            <a:r>
              <a:rPr lang="ru-RU" sz="1200" dirty="0" err="1">
                <a:solidFill>
                  <a:prstClr val="black"/>
                </a:solidFill>
              </a:rPr>
              <a:t>экосистемных</a:t>
            </a:r>
            <a:r>
              <a:rPr lang="ru-RU" sz="1200" dirty="0">
                <a:solidFill>
                  <a:prstClr val="black"/>
                </a:solidFill>
              </a:rPr>
              <a:t> услуг, </a:t>
            </a:r>
          </a:p>
          <a:p>
            <a:pPr algn="ctr"/>
            <a:r>
              <a:rPr lang="ru-RU" sz="1200" dirty="0" err="1">
                <a:solidFill>
                  <a:prstClr val="black"/>
                </a:solidFill>
              </a:rPr>
              <a:t>тыс</a:t>
            </a:r>
            <a:r>
              <a:rPr lang="ru-RU" sz="1200" dirty="0">
                <a:solidFill>
                  <a:prstClr val="black"/>
                </a:solidFill>
              </a:rPr>
              <a:t> руб./год на 1га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68143" y="1676132"/>
            <a:ext cx="3136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Ценность обеспечивающих </a:t>
            </a:r>
            <a:r>
              <a:rPr lang="ru-RU" sz="1200" dirty="0" err="1">
                <a:solidFill>
                  <a:prstClr val="black"/>
                </a:solidFill>
              </a:rPr>
              <a:t>экосистемных</a:t>
            </a:r>
            <a:r>
              <a:rPr lang="ru-RU" sz="1200" dirty="0">
                <a:solidFill>
                  <a:prstClr val="black"/>
                </a:solidFill>
              </a:rPr>
              <a:t> услуг и абиотических услуг</a:t>
            </a:r>
            <a:r>
              <a:rPr lang="en-US" sz="1200" dirty="0">
                <a:solidFill>
                  <a:prstClr val="black"/>
                </a:solidFill>
              </a:rPr>
              <a:t> (</a:t>
            </a:r>
            <a:r>
              <a:rPr lang="ru-RU" sz="1200" dirty="0">
                <a:solidFill>
                  <a:prstClr val="black"/>
                </a:solidFill>
              </a:rPr>
              <a:t>добыча угля), </a:t>
            </a:r>
            <a:r>
              <a:rPr lang="ru-RU" sz="1200" dirty="0" err="1">
                <a:solidFill>
                  <a:prstClr val="black"/>
                </a:solidFill>
              </a:rPr>
              <a:t>тыс</a:t>
            </a:r>
            <a:r>
              <a:rPr lang="ru-RU" sz="1200" dirty="0">
                <a:solidFill>
                  <a:prstClr val="black"/>
                </a:solidFill>
              </a:rPr>
              <a:t> руб./год на 1га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17075" y="764704"/>
            <a:ext cx="3583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Ценность культурных </a:t>
            </a:r>
            <a:r>
              <a:rPr lang="ru-RU" sz="1400" b="1" dirty="0" err="1">
                <a:solidFill>
                  <a:prstClr val="black"/>
                </a:solidFill>
              </a:rPr>
              <a:t>экосистемных</a:t>
            </a:r>
            <a:r>
              <a:rPr lang="ru-RU" sz="1400" b="1" dirty="0">
                <a:solidFill>
                  <a:prstClr val="black"/>
                </a:solidFill>
              </a:rPr>
              <a:t> услуг, </a:t>
            </a:r>
            <a:r>
              <a:rPr lang="ru-RU" sz="1400" b="1" dirty="0" err="1">
                <a:solidFill>
                  <a:prstClr val="black"/>
                </a:solidFill>
              </a:rPr>
              <a:t>тыс</a:t>
            </a:r>
            <a:r>
              <a:rPr lang="ru-RU" sz="1400" b="1" dirty="0">
                <a:solidFill>
                  <a:prstClr val="black"/>
                </a:solidFill>
              </a:rPr>
              <a:t> руб./год на 1га</a:t>
            </a:r>
          </a:p>
        </p:txBody>
      </p:sp>
      <p:pic>
        <p:nvPicPr>
          <p:cNvPr id="2" name="Picture 2" descr="Y:\server_doc\__Материалы по проектам (рабочие)\2018\Бонн (экосистемный учет)\Карты\удельная Ценность Регулирующие  экосистемных услуг_Э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77" y="2343973"/>
            <a:ext cx="2646731" cy="374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81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14" y="509683"/>
            <a:ext cx="8542322" cy="78069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dirty="0">
                <a:cs typeface="Arial" panose="020B0604020202020204" pitchFamily="34" charset="0"/>
              </a:rPr>
              <a:t>Доля культурных </a:t>
            </a:r>
            <a:r>
              <a:rPr lang="ru-RU" sz="2400" b="1" dirty="0" err="1">
                <a:cs typeface="Arial" panose="020B0604020202020204" pitchFamily="34" charset="0"/>
              </a:rPr>
              <a:t>экосистемных</a:t>
            </a:r>
            <a:r>
              <a:rPr lang="ru-RU" sz="2400" b="1" dirty="0">
                <a:cs typeface="Arial" panose="020B0604020202020204" pitchFamily="34" charset="0"/>
              </a:rPr>
              <a:t> услуг в природном капитале Новокузнецкого района, </a:t>
            </a:r>
            <a:r>
              <a:rPr lang="ru-RU" sz="2400" b="1" dirty="0" err="1">
                <a:cs typeface="Arial" panose="020B0604020202020204" pitchFamily="34" charset="0"/>
              </a:rPr>
              <a:t>млн.руб</a:t>
            </a:r>
            <a:r>
              <a:rPr lang="ru-RU" sz="2400" b="1" dirty="0">
                <a:cs typeface="Arial" panose="020B0604020202020204" pitchFamily="34" charset="0"/>
              </a:rPr>
              <a:t>./год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3402703"/>
            <a:ext cx="720080" cy="20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857439"/>
              </p:ext>
            </p:extLst>
          </p:nvPr>
        </p:nvGraphicFramePr>
        <p:xfrm>
          <a:off x="1835696" y="1455881"/>
          <a:ext cx="5832648" cy="478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239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017768" cy="4320480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1. Ценность культурных </a:t>
            </a:r>
            <a:r>
              <a:rPr lang="ru-RU" sz="2200" dirty="0" err="1">
                <a:solidFill>
                  <a:schemeClr val="tx1"/>
                </a:solidFill>
              </a:rPr>
              <a:t>экосистемных</a:t>
            </a:r>
            <a:r>
              <a:rPr lang="ru-RU" sz="2200" dirty="0">
                <a:solidFill>
                  <a:schemeClr val="tx1"/>
                </a:solidFill>
              </a:rPr>
              <a:t> услуг составляет </a:t>
            </a:r>
            <a:r>
              <a:rPr lang="en-US" sz="2200" dirty="0">
                <a:solidFill>
                  <a:schemeClr val="tx1"/>
                </a:solidFill>
              </a:rPr>
              <a:t>7%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ru-RU" sz="2200" dirty="0">
                <a:solidFill>
                  <a:schemeClr val="tx1"/>
                </a:solidFill>
              </a:rPr>
              <a:t>16128,7 </a:t>
            </a:r>
            <a:r>
              <a:rPr lang="ru-RU" sz="2200" dirty="0" err="1">
                <a:solidFill>
                  <a:schemeClr val="tx1"/>
                </a:solidFill>
              </a:rPr>
              <a:t>млн.руб</a:t>
            </a:r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ru-RU" sz="2200" dirty="0">
                <a:solidFill>
                  <a:schemeClr val="tx1"/>
                </a:solidFill>
              </a:rPr>
              <a:t>год) от ценности природного капитала Новокузнецкого района (226 720 млн руб./год).</a:t>
            </a:r>
            <a:br>
              <a:rPr lang="ru-RU" sz="2200" dirty="0">
                <a:solidFill>
                  <a:schemeClr val="tx1"/>
                </a:solidFill>
              </a:rPr>
            </a:b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2.В отличие от абиотических услуг (угледобычи), культурные </a:t>
            </a:r>
            <a:r>
              <a:rPr lang="ru-RU" sz="2200" dirty="0" err="1">
                <a:solidFill>
                  <a:schemeClr val="tx1"/>
                </a:solidFill>
              </a:rPr>
              <a:t>экосистемные</a:t>
            </a:r>
            <a:r>
              <a:rPr lang="ru-RU" sz="2200" dirty="0">
                <a:solidFill>
                  <a:schemeClr val="tx1"/>
                </a:solidFill>
              </a:rPr>
              <a:t> услуги обладают более устойчивым во времени (имеют возобновляемый характер)   потенциалом занятости местного населения. Это обстоятельство играет важную роль в экономике домашних хозяйств, обеспечивая благосостояние населения. </a:t>
            </a:r>
            <a:br>
              <a:rPr lang="ru-RU" sz="2200" dirty="0">
                <a:solidFill>
                  <a:schemeClr val="tx1"/>
                </a:solidFill>
              </a:rPr>
            </a:b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3. Внимание к культурным </a:t>
            </a:r>
            <a:r>
              <a:rPr lang="ru-RU" sz="2200" dirty="0" err="1">
                <a:solidFill>
                  <a:schemeClr val="tx1"/>
                </a:solidFill>
              </a:rPr>
              <a:t>эксистемным</a:t>
            </a:r>
            <a:r>
              <a:rPr lang="ru-RU" sz="2200" dirty="0">
                <a:solidFill>
                  <a:schemeClr val="tx1"/>
                </a:solidFill>
              </a:rPr>
              <a:t> услугам повышает </a:t>
            </a:r>
            <a:r>
              <a:rPr lang="ru-RU" sz="2200" dirty="0" err="1">
                <a:solidFill>
                  <a:schemeClr val="tx1"/>
                </a:solidFill>
              </a:rPr>
              <a:t>зинтересованность</a:t>
            </a:r>
            <a:r>
              <a:rPr lang="ru-RU" sz="2200" dirty="0">
                <a:solidFill>
                  <a:schemeClr val="tx1"/>
                </a:solidFill>
              </a:rPr>
              <a:t> местного населения и власти в сохранении ненарушенных экосистем, биоразнообразия, памятников природы и культуры.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0314" y="884124"/>
            <a:ext cx="8542322" cy="528652"/>
          </a:xfrm>
          <a:prstGeom prst="rect">
            <a:avLst/>
          </a:prstGeom>
          <a:noFill/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>
                <a:cs typeface="Arial" panose="020B0604020202020204" pitchFamily="34" charset="0"/>
              </a:rPr>
              <a:t>Обсуждение результатов оценки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8"/>
          <p:cNvSpPr txBox="1">
            <a:spLocks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BF2155E-DE4A-47BF-A6B3-48361C0DC6BF}" type="slidenum">
              <a:rPr lang="ru-RU" sz="1200">
                <a:solidFill>
                  <a:srgbClr val="045C75"/>
                </a:solidFill>
                <a:latin typeface="Constantia" pitchFamily="18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ru-RU" sz="120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43011" name="Text Box 9"/>
          <p:cNvSpPr txBox="1">
            <a:spLocks noChangeArrowheads="1"/>
          </p:cNvSpPr>
          <p:nvPr/>
        </p:nvSpPr>
        <p:spPr bwMode="auto">
          <a:xfrm>
            <a:off x="412428" y="2348879"/>
            <a:ext cx="8531225" cy="37444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5125" indent="-280988" algn="ctr">
              <a:lnSpc>
                <a:spcPct val="90000"/>
              </a:lnSpc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3600" b="1" dirty="0">
                <a:solidFill>
                  <a:srgbClr val="0461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Благодарю за внимание! </a:t>
            </a:r>
          </a:p>
          <a:p>
            <a:pPr marL="365125" indent="-280988" algn="ctr">
              <a:lnSpc>
                <a:spcPct val="90000"/>
              </a:lnSpc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www.ntc-rik.ru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www.nppkad.ru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120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www.nipik.ru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150043, г. Ярославль,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ул. Розы Люксембург, 22 </a:t>
            </a:r>
          </a:p>
          <a:p>
            <a:pPr marL="365125" indent="-280988" algn="ctr">
              <a:lnSpc>
                <a:spcPct val="90000"/>
              </a:lnSpc>
              <a:spcBef>
                <a:spcPts val="650"/>
              </a:spcBef>
              <a:buSzPct val="95000"/>
              <a:tabLst>
                <a:tab pos="1004888" algn="l"/>
                <a:tab pos="1919288" algn="l"/>
                <a:tab pos="2833688" algn="l"/>
                <a:tab pos="3748088" algn="l"/>
                <a:tab pos="4662488" algn="l"/>
                <a:tab pos="5576888" algn="l"/>
                <a:tab pos="6491288" algn="l"/>
                <a:tab pos="7405688" algn="l"/>
                <a:tab pos="8320088" algn="l"/>
                <a:tab pos="9234488" algn="l"/>
                <a:tab pos="10148888" algn="l"/>
              </a:tabLst>
            </a:pP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тел. (4852) 75-76-46</a:t>
            </a:r>
            <a:endParaRPr lang="ru-RU" sz="2400" dirty="0">
              <a:solidFill>
                <a:srgbClr val="0B53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5A7C-3C50-4602-8CAE-8C39DB22A4AF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5122" name="Picture 2" descr="http://ntc-rik.ru/upload/iblock/3cf/%D0%9E%D0%B1%D0%BB%D0%BE%D0%B6%D0%BA%D0%B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54" y="3539056"/>
            <a:ext cx="2036403" cy="300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6819" y="4859055"/>
            <a:ext cx="192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i="1" dirty="0">
                <a:solidFill>
                  <a:schemeClr val="bg1"/>
                </a:solidFill>
              </a:rPr>
              <a:t>Фоменко Г.А., Фоменко М.А., </a:t>
            </a:r>
            <a:r>
              <a:rPr lang="ru-RU" sz="800" b="1" i="1" dirty="0" err="1">
                <a:solidFill>
                  <a:schemeClr val="bg1"/>
                </a:solidFill>
              </a:rPr>
              <a:t>Лошадкин</a:t>
            </a:r>
            <a:r>
              <a:rPr lang="ru-RU" sz="800" b="1" i="1" dirty="0">
                <a:solidFill>
                  <a:schemeClr val="bg1"/>
                </a:solidFill>
              </a:rPr>
              <a:t> К.А., Михайлова А.В., </a:t>
            </a:r>
            <a:r>
              <a:rPr lang="ru-RU" sz="800" b="1" i="1" dirty="0" err="1">
                <a:solidFill>
                  <a:schemeClr val="bg1"/>
                </a:solidFill>
              </a:rPr>
              <a:t>Арабова</a:t>
            </a:r>
            <a:r>
              <a:rPr lang="ru-RU" sz="800" b="1" i="1" dirty="0">
                <a:solidFill>
                  <a:schemeClr val="bg1"/>
                </a:solidFill>
              </a:rPr>
              <a:t> Е.А.</a:t>
            </a:r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Y:\электронный_архив_института_кадастр\Книги\2018\Экон. ценность природного капитала (кемерово новокузнецк)(РИК)\Обложка_разворот_c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1904" y="3529184"/>
            <a:ext cx="2136910" cy="301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3985"/>
            <a:ext cx="8229600" cy="1587202"/>
          </a:xfrm>
        </p:spPr>
        <p:txBody>
          <a:bodyPr/>
          <a:lstStyle/>
          <a:p>
            <a:pPr algn="ctr"/>
            <a:r>
              <a:rPr lang="ru-RU" sz="2400" b="1" dirty="0">
                <a:cs typeface="Arial" panose="020B0604020202020204" pitchFamily="34" charset="0"/>
              </a:rPr>
              <a:t>История оценки природного капитала в Российской Федерации - эксперимент по совершенствованию учета и социально-экономической оценке природно-ресурсного потенциала</a:t>
            </a:r>
            <a:endParaRPr lang="ru-RU" sz="1800" b="1" dirty="0"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577" y="2128572"/>
            <a:ext cx="8341965" cy="2429941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 В эксперименте участвовали 32 субъекта Российской Федерации (РФ). Были приняты постановления Глав субъектов РФ об организации учета и социально-экономической оценке природно-ресурсного потенциала.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1993 г.  - создан Институт «Кадастр» как подведомственная организация Минприроды России  по научно-методическому обеспечению учета и социально-экономической оценке природно-ресурсного потенциала.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1993 г., 1995 г. – проведены всероссийские семинары по совершенствованию учета и социально-экономической оценке природно-ресурсного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потенциала на базе Института «Кадастр».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7BCC6-FDE2-4C92-9BEF-1AEA66466CC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531406" y="4077072"/>
            <a:ext cx="1368154" cy="1918605"/>
            <a:chOff x="7207491" y="3861048"/>
            <a:chExt cx="1684988" cy="26642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207491" y="3861048"/>
              <a:ext cx="1684988" cy="266429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646" t="32586" r="48750" b="41379"/>
            <a:stretch/>
          </p:blipFill>
          <p:spPr bwMode="auto">
            <a:xfrm>
              <a:off x="7318240" y="4606739"/>
              <a:ext cx="1480925" cy="1030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Y:\server_doc\__Материалы по проектам (рабочие)\2018\Женева\Обложка №1-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283" y="4725144"/>
            <a:ext cx="1381047" cy="19488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4540468"/>
            <a:ext cx="56969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 1996-2000 гг. - Институтом «Кадастр» выполнены первые работы по имплементации методологии стоимостной оценки природных ресурсов. Под руководством профессора А.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Маркандиа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(Всемирный Банк) получены первые результаты по денежной оценке природного капитала субъекта РФ и муниципального района (Ярославская область). </a:t>
            </a:r>
          </a:p>
        </p:txBody>
      </p:sp>
    </p:spTree>
    <p:extLst>
      <p:ext uri="{BB962C8B-B14F-4D97-AF65-F5344CB8AC3E}">
        <p14:creationId xmlns:p14="http://schemas.microsoft.com/office/powerpoint/2010/main" val="184829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28992" cy="720080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>
                <a:cs typeface="Arial" pitchFamily="34" charset="0"/>
              </a:rPr>
            </a:br>
            <a:br>
              <a:rPr lang="ru-RU" sz="2400" b="1" dirty="0">
                <a:cs typeface="Arial" pitchFamily="34" charset="0"/>
              </a:rPr>
            </a:br>
            <a:br>
              <a:rPr lang="ru-RU" sz="2400" b="1" dirty="0">
                <a:cs typeface="Arial" pitchFamily="34" charset="0"/>
              </a:rPr>
            </a:br>
            <a:br>
              <a:rPr lang="ru-RU" sz="2400" b="1" dirty="0">
                <a:cs typeface="Arial" pitchFamily="34" charset="0"/>
              </a:rPr>
            </a:br>
            <a:br>
              <a:rPr lang="ru-RU" sz="2400" b="1" dirty="0">
                <a:cs typeface="Arial" pitchFamily="34" charset="0"/>
              </a:rPr>
            </a:br>
            <a:br>
              <a:rPr lang="ru-RU" sz="2400" b="1" dirty="0">
                <a:cs typeface="Arial" pitchFamily="34" charset="0"/>
              </a:rPr>
            </a:br>
            <a:r>
              <a:rPr lang="ru-RU" sz="2400" b="1" dirty="0">
                <a:cs typeface="Arial" pitchFamily="34" charset="0"/>
              </a:rPr>
              <a:t>Наиболее значимые проекты по учету и оценке природного капитала </a:t>
            </a:r>
            <a:r>
              <a:rPr lang="ru-RU" sz="1800" b="1" dirty="0">
                <a:cs typeface="Arial" pitchFamily="34" charset="0"/>
              </a:rPr>
              <a:t>(опыт Института «Кадастр»)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370749"/>
              </p:ext>
            </p:extLst>
          </p:nvPr>
        </p:nvGraphicFramePr>
        <p:xfrm>
          <a:off x="467544" y="1268760"/>
          <a:ext cx="8424936" cy="5503164"/>
        </p:xfrm>
        <a:graphic>
          <a:graphicData uri="http://schemas.openxmlformats.org/drawingml/2006/table">
            <a:tbl>
              <a:tblPr firstRow="1" firstCol="1">
                <a:tableStyleId>{BC89EF96-8CEA-46FF-86C4-4CE0E7609802}</a:tableStyleId>
              </a:tblPr>
              <a:tblGrid>
                <a:gridCol w="255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0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 природно-ресурсного управления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проведения / Заказчик / год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уровень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 marL="31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Методологическое обеспечение стоимостной оценки природных ресурсов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Методологии расчета (1) показателей экономической ценности биологических ресурсов; (2) объема природоохранных расходов по видам и направлениям затрат / Росстат / 2014 г., 2007-2009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Выполнение  стоимостной оценки природных ресурсов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первых показателей оценки природных ресурсов по субъектам РФ и Российской Федерации в целом / Минприроды России, при участии Росстата / 2007-2009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Повышение эффективности управления системой особо охраняемых природных территорий федерального значения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и мониторинг показателей экономической ценности природных ресурсов и экосистемных услуг, предоставляемых ООПТ (97 заповедников и 40 национальных парков) / Минприроды России / 2010 г. и 2015 г.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Разработка менеджмент-планов управления особо охраняемыми природными территориями федерального значения 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Заповедник «Столбы» / Государственный природный заповедник «Столбы» / 2012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Национальный парк «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Плещеево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озеро» /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Росприроднадзор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2005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Костомукшский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заповедник /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Росприроднадзор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2005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субъекта РФ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 Разработка системы учёта природных ресурсов  Ярославской области</a:t>
                      </a:r>
                    </a:p>
                  </a:txBody>
                  <a:tcPr marL="49930" marR="4993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Доклад о реализации проекта по разработке системы учёта природных ресурсов  Ярославской области 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Госкомэкологии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России, Администрация Ярославской области. /1998-1999 гг.</a:t>
                      </a:r>
                    </a:p>
                  </a:txBody>
                  <a:tcPr marL="49930" marR="4993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Повышение эффективности использования природных ресурсов и охраны окружающей среды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Предложения в программы и планы территориального развития для Ярославской, Калужской, Ленинградской, Рязанской, Томской областей, Республики Северная Осетия-Алания и др. / администрации субъектов РФ, Минприроды России /1998-2008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Планирование и развитие особо охраняемых природных территорий регионального значения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показателей экономической оценки природных ресурсов и экосистемных услуг и включение их в процесс управления региональными ООПТ по субъектам РФ: Ярославская, Калининградская, Калужская, Костромская,  Рязанская, Томская области, Камчатский край, Краснодарский край, Республика Северная Осетия–Алания, Карачаево-Черкесская Республика и др. / администрации субъектов РФ, ПРООН, ГЭФ, Минприроды России / 1998-2017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Разработка мер по повышению эффективности использования природного капитала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экосистемных услуг территории Ярославской области / администрация Ярославской области / 2017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Муниципальный уровень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1.Предотвращение бюджетного кризиса территории 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Прогнозирование истощения минерально-сырьевой базы муниципального района для принятия компенсационных мер /администрация Саратовской области / 1999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Сохранение парков и зеленых насаждений как основы поддержания биоразнообразия в городах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социально-экономической значимости городского парка для разработки мер по его сохранению (включая корректировку платы за землю) /администрация г. Костромы /1999 г.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2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Повышение эффективности планирования социально-экономического развития на муниципальном уровне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оценки природных ресурсов как информационная основа программы рационального природопользования и перехода к устойчивому развитию для: (1) Даниловского района, (2) Первомайского района  (Ярославская область), (3)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Ирафского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 (Республика </a:t>
                      </a: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Северная Осетия–Алания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(4 )Михайловского района (Рязанская область) / Росприроднадзор, администрации субъектов РФ, муниципалитеты /1996–1997 гг., 2002 г., 2005 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Разработка стратегии социально-экономического развития. Выполнение Стратегической Экологической Оценки (СЭО)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экосистемных услуг угледобывающей территории для повышения информационной обеспеченности планирования социально-экономического развития территории /ПРООН /2016-2017 гг.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38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Локальный уровень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Профилактика и урегулирование конфликта в сфере природопользования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 природных ресурсов и экосистемных услуг, предоставляемых различным группам пользователей, для разработки согласительных мероприятий/ Администрация Томской области / 1999-2000 гг.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2.Профилактика этнической напряженности при планировании и реализации мер защиты дикой природы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 природных ресурсов и экосистемных услуг для обоснования режима природоохранных ограничений при создании ООПТ – сельский муниципальный округ Архыз/ Фонд 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CEPF 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Кавказу (</a:t>
                      </a: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Caucasus Hotspot) /2005 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3.Повышение эффективности муниципального водоснабжения  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Экономическая оценка воды в секторе домашних хозяйств для  принятия обоснованных решений по улучшению водоснабжения сельского населения Даниловского района Ярославской области /ГЭФ, Администрация Ярославской области / 1999г.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30" marR="4993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18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058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cs typeface="Arial" panose="020B0604020202020204" pitchFamily="34" charset="0"/>
              </a:rPr>
              <a:t>Библиотека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5453" y="4437112"/>
            <a:ext cx="5548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http://ntc-rik.ru/en/knowledge-center/library/</a:t>
            </a:r>
            <a:endParaRPr lang="ru-RU" sz="2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21" t="7586" r="21875" b="26683"/>
          <a:stretch/>
        </p:blipFill>
        <p:spPr bwMode="auto">
          <a:xfrm>
            <a:off x="4659610" y="1556792"/>
            <a:ext cx="4005014" cy="27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08" t="8038" r="23644" b="26857"/>
          <a:stretch/>
        </p:blipFill>
        <p:spPr bwMode="auto">
          <a:xfrm>
            <a:off x="539552" y="1556793"/>
            <a:ext cx="3793943" cy="276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ntc-rik.ru/upload/iblock/45e/%D0%9E%D0%B1%D0%BB%D0%BE%D0%B6%D0%BA%D0%B0%2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627" y="4967663"/>
            <a:ext cx="1070896" cy="145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ntc-rik.ru/upload/iblock/b06/%D0%9E%D0%B1%D0%BB%D0%BE%D0%B6%D0%BA%D0%B0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675" y="4965138"/>
            <a:ext cx="989797" cy="14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tc-rik.ru/upload/iblock/e3f/%D0%9E%D0%B1%D0%BB%D0%BE%D0%B6%D0%BA%D0%B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771" y="4967664"/>
            <a:ext cx="1065797" cy="14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tc-rik.ru/upload/iblock/cb4/%D0%9E%D0%B1%D0%BB%D0%BE%D0%B6%D0%BA%D0%B0%20-%20%D0%BF%D0%B5%D1%80%D0%B5%D0%B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203" y="4967662"/>
            <a:ext cx="1029753" cy="145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tc-rik.ru/upload/iblock/1ec/%D0%9E%D0%B1%D0%BB%D0%BE%D0%B6%D0%BA%D0%B0.jpe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313" y="4965137"/>
            <a:ext cx="975234" cy="14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tc-rik.ru/upload/iblock/47b/%D0%9E%D0%B1%D0%BB%D0%BE%D0%B6%D0%BA%D0%B0.jpe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985" y="4887922"/>
            <a:ext cx="1013682" cy="152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Y:\server_doc\!_Внутренние проекты\2017 г\Книга по Новокузнецку\Макет\Обложка\Обложка_разворот_cr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72" y="4967663"/>
            <a:ext cx="1032968" cy="14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ntc-rik.ru/upload/iblock/7da/%D0%9E%D0%B1%D0%BB%D0%BE%D0%B6%D0%BA%D0%B0.jpe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323" y="4967664"/>
            <a:ext cx="1008112" cy="14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49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64" y="643356"/>
            <a:ext cx="8784976" cy="913436"/>
          </a:xfrm>
        </p:spPr>
        <p:txBody>
          <a:bodyPr>
            <a:noAutofit/>
          </a:bodyPr>
          <a:lstStyle/>
          <a:p>
            <a:pPr marL="342900" indent="-342900" algn="ctr"/>
            <a:r>
              <a:rPr lang="ru-RU" sz="2800" b="1" dirty="0">
                <a:cs typeface="Arial" panose="020B0604020202020204" pitchFamily="34" charset="0"/>
              </a:rPr>
              <a:t>Краткая характеристика Новокузнецкого района Кемеровской области</a:t>
            </a:r>
            <a:endParaRPr lang="ru-RU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3914" y="2740278"/>
            <a:ext cx="248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1026" name="Picture 2" descr="\\SERVERNEW\server_doc\__Материалы по проектам (рабочие)\2018\Бонн (экосистемный учет)\Карты\Росси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24736" cy="468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8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ru-RU" sz="2800" b="1" dirty="0"/>
              <a:t>Состав работ по оценке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7BCC6-FDE2-4C92-9BEF-1AEA66466CC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644295"/>
              </p:ext>
            </p:extLst>
          </p:nvPr>
        </p:nvGraphicFramePr>
        <p:xfrm>
          <a:off x="462372" y="1700808"/>
          <a:ext cx="8435280" cy="136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453">
                  <a:extLst>
                    <a:ext uri="{9D8B030D-6E8A-4147-A177-3AD203B41FA5}">
                      <a16:colId xmlns:a16="http://schemas.microsoft.com/office/drawing/2014/main" val="1986176041"/>
                    </a:ext>
                  </a:extLst>
                </a:gridCol>
                <a:gridCol w="2086364">
                  <a:extLst>
                    <a:ext uri="{9D8B030D-6E8A-4147-A177-3AD203B41FA5}">
                      <a16:colId xmlns:a16="http://schemas.microsoft.com/office/drawing/2014/main" val="138969092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55620583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772118814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1945650933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Анализ землепользования и идентификация типов экосистем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Идентификация видов культурных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экосистемных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услуг для оценки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Выбор методов оценки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Оценка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Анализ результатов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27084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3429000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Важные особенности Новокузнецкого района для оценки культурных </a:t>
            </a:r>
            <a:r>
              <a:rPr lang="ru-RU" b="1" dirty="0" err="1"/>
              <a:t>экосистемных</a:t>
            </a:r>
            <a:r>
              <a:rPr lang="ru-RU" b="1" dirty="0"/>
              <a:t> услуг*:</a:t>
            </a:r>
          </a:p>
          <a:p>
            <a:endParaRPr lang="ru-RU" b="1" dirty="0"/>
          </a:p>
          <a:p>
            <a:r>
              <a:rPr lang="ru-RU" dirty="0"/>
              <a:t>- развитие угледобычи и проблемы сохранения ненарушенных природных территорий;</a:t>
            </a:r>
          </a:p>
          <a:p>
            <a:r>
              <a:rPr lang="ru-RU" dirty="0"/>
              <a:t>- высокая неформальная занятость домашних хозяйств в сфере заготовок природных ресурсов;</a:t>
            </a:r>
          </a:p>
          <a:p>
            <a:pPr>
              <a:buFontTx/>
              <a:buChar char="-"/>
            </a:pPr>
            <a:r>
              <a:rPr lang="ru-RU" dirty="0"/>
              <a:t> востребованность бюджетного отдыха на природе.</a:t>
            </a:r>
          </a:p>
          <a:p>
            <a:r>
              <a:rPr lang="ru-RU" sz="1200" dirty="0"/>
              <a:t> </a:t>
            </a:r>
          </a:p>
          <a:p>
            <a:r>
              <a:rPr lang="ru-RU" sz="1200" dirty="0"/>
              <a:t>* - Исследования выполнены в рамках проекта </a:t>
            </a:r>
            <a:r>
              <a:rPr lang="en-US" sz="1200" dirty="0"/>
              <a:t>MNR </a:t>
            </a:r>
            <a:r>
              <a:rPr lang="ru-RU" sz="1200" dirty="0"/>
              <a:t>и ПРООН «Задачи сохранения биоразнообразия  в политике и программах развития энергетического сектора России»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008" y="548680"/>
            <a:ext cx="8591480" cy="951299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Основные экосистемы и участки угледобычи Новокузнецкого района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10" descr="Y:\server_doc\__Материалы по проектам (рабочие)\2018\Бонн (экосистемный учет)\Карты\Экосистемы_без_биом_для_презентации_ЭА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" t="995" r="2966" b="895"/>
          <a:stretch/>
        </p:blipFill>
        <p:spPr bwMode="auto">
          <a:xfrm>
            <a:off x="2717800" y="1663701"/>
            <a:ext cx="3403600" cy="499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Экосистемы, культурные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экосистемные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услуги и выгоды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30932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/>
              <a:t>Источник: данные Института «Кадастр», 2017 г.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11055"/>
              </p:ext>
            </p:extLst>
          </p:nvPr>
        </p:nvGraphicFramePr>
        <p:xfrm>
          <a:off x="755576" y="1988840"/>
          <a:ext cx="8150407" cy="3290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8698">
                  <a:extLst>
                    <a:ext uri="{9D8B030D-6E8A-4147-A177-3AD203B41FA5}">
                      <a16:colId xmlns:a16="http://schemas.microsoft.com/office/drawing/2014/main" val="2649363154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251366700"/>
                    </a:ext>
                  </a:extLst>
                </a:gridCol>
                <a:gridCol w="3291429">
                  <a:extLst>
                    <a:ext uri="{9D8B030D-6E8A-4147-A177-3AD203B41FA5}">
                      <a16:colId xmlns:a16="http://schemas.microsoft.com/office/drawing/2014/main" val="3013041994"/>
                    </a:ext>
                  </a:extLst>
                </a:gridCol>
              </a:tblGrid>
              <a:tr h="229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Экосистемы</a:t>
                      </a:r>
                    </a:p>
                  </a:txBody>
                  <a:tcPr marL="57333" marR="573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Услуги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Выгоды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extLst>
                  <a:ext uri="{0D108BD9-81ED-4DB2-BD59-A6C34878D82A}">
                    <a16:rowId xmlns:a16="http://schemas.microsoft.com/office/drawing/2014/main" val="2714315701"/>
                  </a:ext>
                </a:extLst>
              </a:tr>
              <a:tr h="1270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Лесные земли, пойменные территории и водные объекты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Отдых на природе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Возможности заниматься рыболовством, пешими прогулками, плаваньем и т.д. 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extLst>
                  <a:ext uri="{0D108BD9-81ED-4DB2-BD59-A6C34878D82A}">
                    <a16:rowId xmlns:a16="http://schemas.microsoft.com/office/drawing/2014/main" val="4083248820"/>
                  </a:ext>
                </a:extLst>
              </a:tr>
              <a:tr h="1759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Лесные земли, </a:t>
                      </a:r>
                      <a:r>
                        <a:rPr lang="ru-RU" sz="1600" baseline="0" dirty="0" err="1">
                          <a:effectLst/>
                          <a:latin typeface="Arial" panose="020B0604020202020204" pitchFamily="34" charset="0"/>
                        </a:rPr>
                        <a:t>сельскохозяйствен</a:t>
                      </a: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= </a:t>
                      </a:r>
                      <a:r>
                        <a:rPr lang="ru-RU" sz="1600" baseline="0" dirty="0" err="1">
                          <a:effectLst/>
                          <a:latin typeface="Arial" panose="020B0604020202020204" pitchFamily="34" charset="0"/>
                        </a:rPr>
                        <a:t>ные</a:t>
                      </a: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 угодья, луга, пойменные территории 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Гедонистические ценности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Экологически благоприятные условия расположения жилой недвижимости и проживания людей. 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extLst>
                  <a:ext uri="{0D108BD9-81ED-4DB2-BD59-A6C34878D82A}">
                    <a16:rowId xmlns:a16="http://schemas.microsoft.com/office/drawing/2014/main" val="1238019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05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50407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Методы оценки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CC13-D79F-40A8-84D7-AEED9D9243F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30647"/>
              </p:ext>
            </p:extLst>
          </p:nvPr>
        </p:nvGraphicFramePr>
        <p:xfrm>
          <a:off x="539552" y="1484784"/>
          <a:ext cx="8150409" cy="5005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9305">
                  <a:extLst>
                    <a:ext uri="{9D8B030D-6E8A-4147-A177-3AD203B41FA5}">
                      <a16:colId xmlns:a16="http://schemas.microsoft.com/office/drawing/2014/main" val="264936315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251366700"/>
                    </a:ext>
                  </a:extLst>
                </a:gridCol>
                <a:gridCol w="1440471">
                  <a:extLst>
                    <a:ext uri="{9D8B030D-6E8A-4147-A177-3AD203B41FA5}">
                      <a16:colId xmlns:a16="http://schemas.microsoft.com/office/drawing/2014/main" val="236664098"/>
                    </a:ext>
                  </a:extLst>
                </a:gridCol>
                <a:gridCol w="3970473">
                  <a:extLst>
                    <a:ext uri="{9D8B030D-6E8A-4147-A177-3AD203B41FA5}">
                      <a16:colId xmlns:a16="http://schemas.microsoft.com/office/drawing/2014/main" val="3013041994"/>
                    </a:ext>
                  </a:extLst>
                </a:gridCol>
              </a:tblGrid>
              <a:tr h="273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Услуги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Вид ценности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Характер выгод 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Метод оценки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extLst>
                  <a:ext uri="{0D108BD9-81ED-4DB2-BD59-A6C34878D82A}">
                    <a16:rowId xmlns:a16="http://schemas.microsoft.com/office/drawing/2014/main" val="2714315701"/>
                  </a:ext>
                </a:extLst>
              </a:tr>
              <a:tr h="2390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Отдых на природе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Ценность косвенного </a:t>
                      </a:r>
                      <a:r>
                        <a:rPr lang="ru-RU" sz="1600" baseline="0" dirty="0" err="1"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использова-ния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Нерыночные выгоды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Метод субъективной оценки. Оценка выполнена на основе анализа данных о готовности населения платить за сохранение возможности использования рекреационных функций экосистем района. Исходные данные получены в результате анкетных опросов домашних хозяйств сельских поселений.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extLst>
                  <a:ext uri="{0D108BD9-81ED-4DB2-BD59-A6C34878D82A}">
                    <a16:rowId xmlns:a16="http://schemas.microsoft.com/office/drawing/2014/main" val="4083248820"/>
                  </a:ext>
                </a:extLst>
              </a:tr>
              <a:tr h="2092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err="1"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Гедонисти-ческие</a:t>
                      </a: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ценности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Ценность косвенного </a:t>
                      </a:r>
                      <a:r>
                        <a:rPr lang="ru-RU" sz="1600" baseline="0" dirty="0" err="1"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использова-ния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Рыночные выгоды 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  <a:latin typeface="Arial" panose="020B0604020202020204" pitchFamily="34" charset="0"/>
                        </a:rPr>
                        <a:t>Метод переноса ценности. Выполнен поиск и анализ данных об экосистемах с аналогичными характеристиками, для формирования, на основе показателей их гедонистических ценностей, удельных показателей гедонистических ценностей экосистем Новокузнецкого района.</a:t>
                      </a:r>
                      <a:endParaRPr lang="ru-RU" sz="16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3" marR="57333" marT="0" marB="0"/>
                </a:tc>
                <a:extLst>
                  <a:ext uri="{0D108BD9-81ED-4DB2-BD59-A6C34878D82A}">
                    <a16:rowId xmlns:a16="http://schemas.microsoft.com/office/drawing/2014/main" val="1238019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848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E3B653"/>
      </a:accent1>
      <a:accent2>
        <a:srgbClr val="009DD9"/>
      </a:accent2>
      <a:accent3>
        <a:srgbClr val="0BD0D9"/>
      </a:accent3>
      <a:accent4>
        <a:srgbClr val="F4DB6F"/>
      </a:accent4>
      <a:accent5>
        <a:srgbClr val="EDC311"/>
      </a:accent5>
      <a:accent6>
        <a:srgbClr val="D28A3A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E3B653"/>
    </a:accent1>
    <a:accent2>
      <a:srgbClr val="009DD9"/>
    </a:accent2>
    <a:accent3>
      <a:srgbClr val="0BD0D9"/>
    </a:accent3>
    <a:accent4>
      <a:srgbClr val="F4DB6F"/>
    </a:accent4>
    <a:accent5>
      <a:srgbClr val="EDC311"/>
    </a:accent5>
    <a:accent6>
      <a:srgbClr val="D28A3A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2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E3B653"/>
    </a:accent1>
    <a:accent2>
      <a:srgbClr val="009DD9"/>
    </a:accent2>
    <a:accent3>
      <a:srgbClr val="0BD0D9"/>
    </a:accent3>
    <a:accent4>
      <a:srgbClr val="F4DB6F"/>
    </a:accent4>
    <a:accent5>
      <a:srgbClr val="EDC311"/>
    </a:accent5>
    <a:accent6>
      <a:srgbClr val="D28A3A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10678</TotalTime>
  <Words>1511</Words>
  <Application>Microsoft Office PowerPoint</Application>
  <PresentationFormat>Экран (4:3)</PresentationFormat>
  <Paragraphs>193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Поток</vt:lpstr>
      <vt:lpstr>4_Поток</vt:lpstr>
      <vt:lpstr>7_Поток</vt:lpstr>
      <vt:lpstr>5_Поток</vt:lpstr>
      <vt:lpstr>«Оценка культурных экосистемных услуг в контексте учета природного капитала Новокузнецкого района Кемеровской области Российской Федерации»  Building Bridges between Policy, Welfare Economics and Accounting                                                                  24-26.04.2018, Bonn</vt:lpstr>
      <vt:lpstr>История оценки природного капитала в Российской Федерации - эксперимент по совершенствованию учета и социально-экономической оценке природно-ресурсного потенциала</vt:lpstr>
      <vt:lpstr>      Наиболее значимые проекты по учету и оценке природного капитала (опыт Института «Кадастр»)</vt:lpstr>
      <vt:lpstr>Библиотека</vt:lpstr>
      <vt:lpstr>Краткая характеристика Новокузнецкого района Кемеровской области</vt:lpstr>
      <vt:lpstr>Состав работ по оценке</vt:lpstr>
      <vt:lpstr>Основные экосистемы и участки угледобычи Новокузнецкого района </vt:lpstr>
      <vt:lpstr>Экосистемы, культурные экосистемные услуги и выгоды</vt:lpstr>
      <vt:lpstr>Методы оценки </vt:lpstr>
      <vt:lpstr>Результаты оценки культурных экосистемных услуг Новокузнецкого муниципального района</vt:lpstr>
      <vt:lpstr>Презентация PowerPoint</vt:lpstr>
      <vt:lpstr>Доля культурных экосистемных услуг в природном капитале Новокузнецкого района, млн.руб./год</vt:lpstr>
      <vt:lpstr>  1. Ценность культурных экосистемных услуг составляет 7% (16128,7 млн.руб/год) от ценности природного капитала Новокузнецкого района (226 720 млн руб./год).  2.В отличие от абиотических услуг (угледобычи), культурные экосистемные услуги обладают более устойчивым во времени (имеют возобновляемый характер)   потенциалом занятости местного населения. Это обстоятельство играет важную роль в экономике домашних хозяйств, обеспечивая благосостояние населения.   3. Внимание к культурным эксистемным услугам повышает зинтересованность местного населения и власти в сохранении ненарушенных экосистем, биоразнообразия, памятников природы и культуры.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</dc:title>
  <dc:creator>FGA</dc:creator>
  <cp:lastModifiedBy>aistbeta</cp:lastModifiedBy>
  <cp:revision>792</cp:revision>
  <cp:lastPrinted>2018-02-09T13:54:08Z</cp:lastPrinted>
  <dcterms:created xsi:type="dcterms:W3CDTF">2012-11-19T14:43:59Z</dcterms:created>
  <dcterms:modified xsi:type="dcterms:W3CDTF">2020-08-23T09:53:07Z</dcterms:modified>
</cp:coreProperties>
</file>